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6" r:id="rId7"/>
    <p:sldId id="275" r:id="rId8"/>
    <p:sldId id="267" r:id="rId9"/>
    <p:sldId id="268" r:id="rId10"/>
    <p:sldId id="261" r:id="rId11"/>
    <p:sldId id="274" r:id="rId12"/>
    <p:sldId id="277" r:id="rId13"/>
    <p:sldId id="276" r:id="rId14"/>
    <p:sldId id="269" r:id="rId15"/>
    <p:sldId id="271" r:id="rId16"/>
    <p:sldId id="270" r:id="rId17"/>
    <p:sldId id="272" r:id="rId18"/>
    <p:sldId id="273" r:id="rId19"/>
    <p:sldId id="262" r:id="rId20"/>
    <p:sldId id="263" r:id="rId21"/>
    <p:sldId id="264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978D3-247B-4C4A-9A9E-900A890E9E9F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10A9-C6BE-4E38-A2D8-7F819FD4D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5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EF15-657B-4CBE-AAAF-B7A3FAF04692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5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8D76-974F-4CF4-8D48-8A2C2CC13861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4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F1B-BEC2-41F4-89E5-6E369AB4B362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C8DB-D45F-4E25-8E3A-2E3C55760EAD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C723-4907-4739-9A75-2CE493F9098E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2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4FF4-7EAF-42BA-8341-83DBDC6A69FA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9F56-A9A8-46E4-A2C5-1A7A3523E7A7}" type="datetime1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06910-9507-476A-A2D8-128B1D9C999E}" type="datetime1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9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8CB6D-B0A0-4D30-B367-436E7A0B92F0}" type="datetime1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3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0E4E91-4E14-4620-877B-FB4DE026154D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7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40A2-38BA-4ECE-813E-29FBBFE19BF3}" type="datetime1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2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595DEDB-980E-449C-A63C-5D4EFC62E4BB}" type="datetime1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030C3F-8D54-4EDD-AF49-9F15D0583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4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EF0B-4E5E-4D78-ABDB-8088E30E1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Segmentation for the PRISM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EE42A-6F95-42F9-8619-80F6A0F4A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951880"/>
          </a:xfrm>
        </p:spPr>
        <p:txBody>
          <a:bodyPr>
            <a:normAutofit/>
          </a:bodyPr>
          <a:lstStyle/>
          <a:p>
            <a:r>
              <a:rPr lang="en-US" dirty="0"/>
              <a:t>Nikica Trajkovski</a:t>
            </a:r>
          </a:p>
          <a:p>
            <a:r>
              <a:rPr lang="en-US" dirty="0"/>
              <a:t>Mentor: Dr. Thomas Lu</a:t>
            </a:r>
          </a:p>
          <a:p>
            <a:endParaRPr lang="en-US" sz="2000" dirty="0"/>
          </a:p>
          <a:p>
            <a:r>
              <a:rPr lang="en-US" dirty="0"/>
              <a:t>March 22, 2018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19BC5C-5B70-4DD0-9224-3C1419D3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D7008-7271-4EED-A046-0F98F68C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49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21BDF-93D9-497F-9FFA-50C0A921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Converted images to coordinate in JSON format compatible with FCIS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C0843-CC4D-4D57-97DB-AB597F8D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8" y="2142242"/>
            <a:ext cx="3482033" cy="416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CC5C4-CAE8-4EAB-B617-38957857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92" y="2152940"/>
            <a:ext cx="5336849" cy="408764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8F45097-0F23-415E-ADE8-0DEB16F97E15}"/>
              </a:ext>
            </a:extLst>
          </p:cNvPr>
          <p:cNvSpPr/>
          <p:nvPr/>
        </p:nvSpPr>
        <p:spPr>
          <a:xfrm>
            <a:off x="5084749" y="3647552"/>
            <a:ext cx="1134256" cy="419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5624FB-C3EC-4A64-B355-1669FF5F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FCIS model replication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15" name="Content Placeholder 7" descr="A zebra standing on a lush green field&#10;&#10;Description generated with very high confidence">
            <a:extLst>
              <a:ext uri="{FF2B5EF4-FFF2-40B4-BE49-F238E27FC236}">
                <a16:creationId xmlns:a16="http://schemas.microsoft.com/office/drawing/2014/main" id="{6F14289A-55FA-43CE-AB38-C8CCD807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58" y="2434259"/>
            <a:ext cx="3749662" cy="2491711"/>
          </a:xfrm>
          <a:prstGeom prst="rect">
            <a:avLst/>
          </a:prstGeom>
        </p:spPr>
      </p:pic>
      <p:pic>
        <p:nvPicPr>
          <p:cNvPr id="16" name="Picture 15" descr="A close up of a green field&#10;&#10;Description generated with high confidence">
            <a:extLst>
              <a:ext uri="{FF2B5EF4-FFF2-40B4-BE49-F238E27FC236}">
                <a16:creationId xmlns:a16="http://schemas.microsoft.com/office/drawing/2014/main" id="{4E2A8CD9-A27D-40AA-85ED-C92595F4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70" y="2434259"/>
            <a:ext cx="3749662" cy="248166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2B465D-9DBC-447F-84AA-2FD925B5F8F5}"/>
              </a:ext>
            </a:extLst>
          </p:cNvPr>
          <p:cNvSpPr txBox="1">
            <a:spLocks/>
          </p:cNvSpPr>
          <p:nvPr/>
        </p:nvSpPr>
        <p:spPr>
          <a:xfrm>
            <a:off x="6342438" y="2035641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52711F-0153-41FD-8CB5-5177E167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82" y="2125661"/>
            <a:ext cx="2503170" cy="4579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Pretrained Network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AD50941-6774-4C19-8FD2-F0B32076C923}"/>
              </a:ext>
            </a:extLst>
          </p:cNvPr>
          <p:cNvSpPr txBox="1">
            <a:spLocks/>
          </p:cNvSpPr>
          <p:nvPr/>
        </p:nvSpPr>
        <p:spPr>
          <a:xfrm>
            <a:off x="4220892" y="2114231"/>
            <a:ext cx="2854278" cy="4579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1 image for 1000 epochs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09E8377-4D00-4EFD-B951-22EAE746CE75}"/>
              </a:ext>
            </a:extLst>
          </p:cNvPr>
          <p:cNvSpPr txBox="1">
            <a:spLocks/>
          </p:cNvSpPr>
          <p:nvPr/>
        </p:nvSpPr>
        <p:spPr>
          <a:xfrm>
            <a:off x="8225202" y="2118041"/>
            <a:ext cx="2854278" cy="4579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1 image for 5000 epochs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7DB52-C028-42D3-A499-9881A657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664" y="2434260"/>
            <a:ext cx="3748649" cy="24816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DB59754-4124-4CC3-98EC-05BD9C76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7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FCIS model replication w/ reduced number of classes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2B465D-9DBC-447F-84AA-2FD925B5F8F5}"/>
              </a:ext>
            </a:extLst>
          </p:cNvPr>
          <p:cNvSpPr txBox="1">
            <a:spLocks/>
          </p:cNvSpPr>
          <p:nvPr/>
        </p:nvSpPr>
        <p:spPr>
          <a:xfrm>
            <a:off x="6342438" y="2035641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3" name="Picture 12" descr="A zebra grazing on a lush green field&#10;&#10;Description generated with very high confidence">
            <a:extLst>
              <a:ext uri="{FF2B5EF4-FFF2-40B4-BE49-F238E27FC236}">
                <a16:creationId xmlns:a16="http://schemas.microsoft.com/office/drawing/2014/main" id="{6C68ABE5-5B76-4DB6-BE99-8D3758E72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53" y="2069931"/>
            <a:ext cx="3462053" cy="2274586"/>
          </a:xfrm>
          <a:prstGeom prst="rect">
            <a:avLst/>
          </a:prstGeom>
        </p:spPr>
      </p:pic>
      <p:pic>
        <p:nvPicPr>
          <p:cNvPr id="14" name="Picture 13" descr="A group of zebra standing on a dry grass field&#10;&#10;Description generated with very high confidence">
            <a:extLst>
              <a:ext uri="{FF2B5EF4-FFF2-40B4-BE49-F238E27FC236}">
                <a16:creationId xmlns:a16="http://schemas.microsoft.com/office/drawing/2014/main" id="{0C067B7D-8339-4F80-9626-F308327C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899" y="2069931"/>
            <a:ext cx="3300277" cy="2274586"/>
          </a:xfrm>
          <a:prstGeom prst="rect">
            <a:avLst/>
          </a:prstGeom>
        </p:spPr>
      </p:pic>
      <p:pic>
        <p:nvPicPr>
          <p:cNvPr id="17" name="Picture 16" descr="A picture containing indoor, wall, floor, toilet&#10;&#10;Description generated with very high confidence">
            <a:extLst>
              <a:ext uri="{FF2B5EF4-FFF2-40B4-BE49-F238E27FC236}">
                <a16:creationId xmlns:a16="http://schemas.microsoft.com/office/drawing/2014/main" id="{94FAE4FA-EF89-461F-989F-E1DCA42DF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059" y="2069931"/>
            <a:ext cx="3032052" cy="228990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2E4061-07C1-4AD2-9630-1FB7A6E6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FCIS w/ PRISM for 1000 epochs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2B465D-9DBC-447F-84AA-2FD925B5F8F5}"/>
              </a:ext>
            </a:extLst>
          </p:cNvPr>
          <p:cNvSpPr txBox="1">
            <a:spLocks/>
          </p:cNvSpPr>
          <p:nvPr/>
        </p:nvSpPr>
        <p:spPr>
          <a:xfrm>
            <a:off x="6342438" y="2035641"/>
            <a:ext cx="5473100" cy="40352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1" name="Content Placeholder 10" descr="A picture containing dark, monitor&#10;&#10;Description generated with very high confidence">
            <a:extLst>
              <a:ext uri="{FF2B5EF4-FFF2-40B4-BE49-F238E27FC236}">
                <a16:creationId xmlns:a16="http://schemas.microsoft.com/office/drawing/2014/main" id="{C333BED2-7963-423D-A270-BCFF7778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79" y="2107700"/>
            <a:ext cx="4796693" cy="3821238"/>
          </a:xfrm>
          <a:prstGeom prst="rect">
            <a:avLst/>
          </a:prstGeom>
        </p:spPr>
      </p:pic>
      <p:pic>
        <p:nvPicPr>
          <p:cNvPr id="12" name="Content Placeholder 5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48D6CB6F-F4F7-43DC-B644-C324AFBF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56" y="2107700"/>
            <a:ext cx="4775372" cy="3821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2193D-82F0-4912-AC12-3E7857D0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87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DeepLab</a:t>
            </a:r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74DEC-3297-40C1-AD4A-BA984DA5C889}"/>
              </a:ext>
            </a:extLst>
          </p:cNvPr>
          <p:cNvSpPr txBox="1">
            <a:spLocks/>
          </p:cNvSpPr>
          <p:nvPr/>
        </p:nvSpPr>
        <p:spPr>
          <a:xfrm>
            <a:off x="68583" y="1845734"/>
            <a:ext cx="4081389" cy="21283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b="1" u="sng"/>
              <a:t>FULL SIZED IMAGES (68 Images):</a:t>
            </a:r>
          </a:p>
          <a:p>
            <a:pPr>
              <a:spcBef>
                <a:spcPts val="200"/>
              </a:spcBef>
            </a:pPr>
            <a:r>
              <a:rPr lang="en-US" sz="1800"/>
              <a:t>XOR Error Average: 16.29 %</a:t>
            </a:r>
          </a:p>
          <a:p>
            <a:pPr>
              <a:spcBef>
                <a:spcPts val="200"/>
              </a:spcBef>
            </a:pPr>
            <a:r>
              <a:rPr lang="en-US" sz="1800"/>
              <a:t>Engineering Unit Error Average: 9.46 %</a:t>
            </a:r>
          </a:p>
          <a:p>
            <a:pPr>
              <a:spcBef>
                <a:spcPts val="200"/>
              </a:spcBef>
            </a:pPr>
            <a:r>
              <a:rPr lang="en-US" sz="1800"/>
              <a:t>Confidence Level Average: 85.31 %</a:t>
            </a:r>
          </a:p>
          <a:p>
            <a:pPr>
              <a:spcBef>
                <a:spcPts val="200"/>
              </a:spcBef>
            </a:pPr>
            <a:r>
              <a:rPr lang="en-US" sz="1800"/>
              <a:t>XOR P Standard Deviation: 4.87</a:t>
            </a:r>
          </a:p>
          <a:p>
            <a:pPr>
              <a:spcBef>
                <a:spcPts val="200"/>
              </a:spcBef>
            </a:pPr>
            <a:r>
              <a:rPr lang="en-US" sz="1800"/>
              <a:t>EU P Standard Deviation: 3.42</a:t>
            </a:r>
          </a:p>
          <a:p>
            <a:pPr>
              <a:spcBef>
                <a:spcPts val="200"/>
              </a:spcBef>
            </a:pPr>
            <a:r>
              <a:rPr lang="en-US" sz="1800"/>
              <a:t>Confidence Level Stand Deviation: 4.64</a:t>
            </a:r>
            <a:endParaRPr lang="en-US" sz="1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FA6539-63DB-47AC-82C1-BD016CD7C2FB}"/>
              </a:ext>
            </a:extLst>
          </p:cNvPr>
          <p:cNvSpPr txBox="1">
            <a:spLocks/>
          </p:cNvSpPr>
          <p:nvPr/>
        </p:nvSpPr>
        <p:spPr>
          <a:xfrm>
            <a:off x="4098385" y="1848668"/>
            <a:ext cx="4081389" cy="21283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b="1" u="sng" dirty="0"/>
              <a:t>RESIZED IMAGES (256x256) (68 Images):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Error Average: </a:t>
            </a:r>
            <a:r>
              <a:rPr lang="en-US" sz="1800" b="1" dirty="0">
                <a:solidFill>
                  <a:srgbClr val="FF0000"/>
                </a:solidFill>
              </a:rPr>
              <a:t>15.50 %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Engineering Unit Error Average: 6.10 %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Average: 88.42 %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P Standard Deviation: 4.58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EU P Standard Deviation: 3.36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Stand Deviation: 4.16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41873FF-E3BA-4AE8-A375-6EEDB8845CFB}"/>
              </a:ext>
            </a:extLst>
          </p:cNvPr>
          <p:cNvSpPr txBox="1">
            <a:spLocks/>
          </p:cNvSpPr>
          <p:nvPr/>
        </p:nvSpPr>
        <p:spPr>
          <a:xfrm>
            <a:off x="8216117" y="1842807"/>
            <a:ext cx="4081389" cy="21283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b="1" u="sng" dirty="0"/>
              <a:t>CROPPED IMAGES (15 Images):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Error Average: 20.60 %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Engineering Unit Error Average: 10.39 %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Average: 83.57 %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P Standard Deviation: 6.22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EU P Standard Deviation: 5.36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Stand Deviation: 6.35</a:t>
            </a:r>
          </a:p>
        </p:txBody>
      </p:sp>
      <p:pic>
        <p:nvPicPr>
          <p:cNvPr id="8" name="Picture 7" descr="A picture containing indoor, table&#10;&#10;Description generated with high confidence">
            <a:extLst>
              <a:ext uri="{FF2B5EF4-FFF2-40B4-BE49-F238E27FC236}">
                <a16:creationId xmlns:a16="http://schemas.microsoft.com/office/drawing/2014/main" id="{BB7691A3-9F19-4278-8D51-BF0253014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8" y="4076643"/>
            <a:ext cx="2085178" cy="1000886"/>
          </a:xfrm>
          <a:prstGeom prst="rect">
            <a:avLst/>
          </a:prstGeom>
        </p:spPr>
      </p:pic>
      <p:pic>
        <p:nvPicPr>
          <p:cNvPr id="9" name="Picture 8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F0B5C25C-B9CF-499B-9FE9-874DD44D7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8" y="5187465"/>
            <a:ext cx="2085178" cy="832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21FE2-FF5F-4752-9438-9476C8E12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07" y="4640754"/>
            <a:ext cx="1926978" cy="11269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7BEB59-3767-4924-9164-809F7FEB1B54}"/>
              </a:ext>
            </a:extLst>
          </p:cNvPr>
          <p:cNvSpPr/>
          <p:nvPr/>
        </p:nvSpPr>
        <p:spPr>
          <a:xfrm>
            <a:off x="39567" y="4033902"/>
            <a:ext cx="418719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b="1" u="sng" dirty="0"/>
              <a:t>1D IMAGES:</a:t>
            </a:r>
          </a:p>
          <a:p>
            <a:pPr>
              <a:spcBef>
                <a:spcPts val="200"/>
              </a:spcBef>
            </a:pPr>
            <a:r>
              <a:rPr lang="en-US" dirty="0"/>
              <a:t>XOR Error Average: 18.12 %</a:t>
            </a:r>
          </a:p>
          <a:p>
            <a:pPr>
              <a:spcBef>
                <a:spcPts val="200"/>
              </a:spcBef>
            </a:pPr>
            <a:r>
              <a:rPr lang="en-US" dirty="0"/>
              <a:t>Engineering Unit Error Average: 9.28 %</a:t>
            </a:r>
          </a:p>
          <a:p>
            <a:pPr>
              <a:spcBef>
                <a:spcPts val="200"/>
              </a:spcBef>
            </a:pPr>
            <a:r>
              <a:rPr lang="en-US" dirty="0"/>
              <a:t>Confidence Level Average: 85.52 %</a:t>
            </a:r>
          </a:p>
          <a:p>
            <a:pPr>
              <a:spcBef>
                <a:spcPts val="200"/>
              </a:spcBef>
            </a:pPr>
            <a:r>
              <a:rPr lang="en-US" dirty="0"/>
              <a:t>XOR P Standard Deviation: 4.76</a:t>
            </a:r>
          </a:p>
          <a:p>
            <a:pPr>
              <a:spcBef>
                <a:spcPts val="200"/>
              </a:spcBef>
            </a:pPr>
            <a:r>
              <a:rPr lang="en-US" dirty="0"/>
              <a:t>EU P Standard Deviation: 4.21</a:t>
            </a:r>
          </a:p>
          <a:p>
            <a:pPr>
              <a:spcBef>
                <a:spcPts val="200"/>
              </a:spcBef>
            </a:pPr>
            <a:r>
              <a:rPr lang="en-US" dirty="0"/>
              <a:t>Confidence Level Standard Deviation: 4.82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F372EE-58F6-4063-AB36-DD9CAE5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4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300"/>
            <a:ext cx="10058400" cy="7429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Results: </a:t>
            </a:r>
            <a:r>
              <a:rPr lang="en-US" dirty="0" err="1"/>
              <a:t>DeepLab</a:t>
            </a:r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74DEC-3297-40C1-AD4A-BA984DA5C889}"/>
              </a:ext>
            </a:extLst>
          </p:cNvPr>
          <p:cNvSpPr txBox="1">
            <a:spLocks/>
          </p:cNvSpPr>
          <p:nvPr/>
        </p:nvSpPr>
        <p:spPr>
          <a:xfrm>
            <a:off x="388624" y="1091355"/>
            <a:ext cx="2747232" cy="400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sz="1800" b="1" u="sng" dirty="0"/>
              <a:t>FULL SIZED IMAGES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FA6539-63DB-47AC-82C1-BD016CD7C2FB}"/>
              </a:ext>
            </a:extLst>
          </p:cNvPr>
          <p:cNvSpPr txBox="1">
            <a:spLocks/>
          </p:cNvSpPr>
          <p:nvPr/>
        </p:nvSpPr>
        <p:spPr>
          <a:xfrm>
            <a:off x="3298285" y="1094289"/>
            <a:ext cx="2751995" cy="4182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sz="1800" b="1" u="sng" dirty="0"/>
              <a:t>RESIZED IMAGES (256x256)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41873FF-E3BA-4AE8-A375-6EEDB8845CFB}"/>
              </a:ext>
            </a:extLst>
          </p:cNvPr>
          <p:cNvSpPr txBox="1">
            <a:spLocks/>
          </p:cNvSpPr>
          <p:nvPr/>
        </p:nvSpPr>
        <p:spPr>
          <a:xfrm>
            <a:off x="6240505" y="1088428"/>
            <a:ext cx="2654864" cy="400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00"/>
              </a:spcBef>
              <a:buNone/>
            </a:pPr>
            <a:r>
              <a:rPr lang="en-US" sz="1800" b="1" u="sng" dirty="0"/>
              <a:t>CROPPED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BEB59-3767-4924-9164-809F7FEB1B54}"/>
              </a:ext>
            </a:extLst>
          </p:cNvPr>
          <p:cNvSpPr/>
          <p:nvPr/>
        </p:nvSpPr>
        <p:spPr>
          <a:xfrm>
            <a:off x="9124761" y="1046866"/>
            <a:ext cx="2670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b="1" u="sng" dirty="0"/>
              <a:t>1D IMAGES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D6079B-E670-44CE-8CC8-5C8F99FF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0" y="1488947"/>
            <a:ext cx="2670999" cy="2136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9EA1CF-D4FF-4948-B3BE-70FD2EE28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0" y="3780163"/>
            <a:ext cx="2670999" cy="2136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F2951C-ADAB-4B6B-8356-298B5DABE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5" y="1484777"/>
            <a:ext cx="2670999" cy="2136799"/>
          </a:xfrm>
          <a:prstGeom prst="rect">
            <a:avLst/>
          </a:prstGeom>
        </p:spPr>
      </p:pic>
      <p:pic>
        <p:nvPicPr>
          <p:cNvPr id="18" name="Picture 17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EF6BF4F3-DEA6-436C-99D5-70312759E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94" y="3780163"/>
            <a:ext cx="2670999" cy="2136799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A4B499BD-EB56-492C-A43A-D337CD9A9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1450487"/>
            <a:ext cx="2654863" cy="2123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6D8D41-C5C8-4253-A987-EB7F07E20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41" y="3789724"/>
            <a:ext cx="2653428" cy="2122743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C7976FC8-9616-47EF-8C82-13F74FD75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78" y="1450487"/>
            <a:ext cx="2654864" cy="2123891"/>
          </a:xfrm>
          <a:prstGeom prst="rect">
            <a:avLst/>
          </a:prstGeom>
        </p:spPr>
      </p:pic>
      <p:pic>
        <p:nvPicPr>
          <p:cNvPr id="26" name="Picture 25" descr="A bird flying in the sky&#10;&#10;Description generated with high confidence">
            <a:extLst>
              <a:ext uri="{FF2B5EF4-FFF2-40B4-BE49-F238E27FC236}">
                <a16:creationId xmlns:a16="http://schemas.microsoft.com/office/drawing/2014/main" id="{8DB1855E-EA52-45F8-9689-71736682A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1" y="3789786"/>
            <a:ext cx="2670999" cy="2136799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42B078E-885F-4B31-8E7C-ED74F73A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8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092355" cy="1450757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DeepLab</a:t>
            </a:r>
            <a:r>
              <a:rPr lang="en-US" dirty="0"/>
              <a:t> w/ Added Layer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378B1F-D0CD-42B3-A071-A3E9ACBF6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635" y="0"/>
            <a:ext cx="6002365" cy="6334411"/>
          </a:xfrm>
          <a:prstGeom prst="rect">
            <a:avLst/>
          </a:prstGeom>
        </p:spPr>
      </p:pic>
      <p:pic>
        <p:nvPicPr>
          <p:cNvPr id="17" name="Picture 2" descr="https://cdn-images-1.medium.com/max/600/1*2ns4ota94je5gSVjrpFq3A.png">
            <a:extLst>
              <a:ext uri="{FF2B5EF4-FFF2-40B4-BE49-F238E27FC236}">
                <a16:creationId xmlns:a16="http://schemas.microsoft.com/office/drawing/2014/main" id="{B3D3CC1A-F206-4CA4-BDCF-330367EFB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42"/>
          <a:stretch/>
        </p:blipFill>
        <p:spPr bwMode="auto">
          <a:xfrm>
            <a:off x="1689574" y="1767340"/>
            <a:ext cx="2986087" cy="449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12B16A3-B28A-4597-BE38-F81BF3BA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6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DeepLab</a:t>
            </a:r>
            <a:r>
              <a:rPr lang="en-US" dirty="0"/>
              <a:t> w/ Added Layer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68F54E4-F260-4465-ACCD-CE82F1E69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7" y="2051474"/>
            <a:ext cx="4100142" cy="220752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800" b="1" u="sng" dirty="0"/>
              <a:t>With New Layer 500k steps: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Error Average: 47.28 %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Engineering Unit Error Average: 31.76 %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Average: 57.48 %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P Standard Deviation: 18.29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EU P Standard Deviation: 20.00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Stand Deviation: 21.80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FCB8765-5E62-4DCD-B49A-ADD1ED45B175}"/>
              </a:ext>
            </a:extLst>
          </p:cNvPr>
          <p:cNvSpPr txBox="1">
            <a:spLocks/>
          </p:cNvSpPr>
          <p:nvPr/>
        </p:nvSpPr>
        <p:spPr>
          <a:xfrm>
            <a:off x="4139708" y="2042978"/>
            <a:ext cx="3989076" cy="21283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b="1" u="sng" dirty="0"/>
              <a:t>With New Layer 750k steps: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Error Average: 30.81 %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Engineering Unit Error Average: 10.58 %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Average: 83.09 %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P Standard Deviation: 12.74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EU P Standard Deviation: 11.74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Stand Deviation: 15.72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A028649-1BAB-4CBE-9031-A73111031512}"/>
              </a:ext>
            </a:extLst>
          </p:cNvPr>
          <p:cNvSpPr txBox="1">
            <a:spLocks/>
          </p:cNvSpPr>
          <p:nvPr/>
        </p:nvSpPr>
        <p:spPr>
          <a:xfrm>
            <a:off x="8208794" y="2056749"/>
            <a:ext cx="3951552" cy="21283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b="1" u="sng" dirty="0"/>
              <a:t>With New Layer &gt; 800k steps: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Error Average: 31.70 %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Engineering Unit Error Average: 9.89 %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Average: 84.37 %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XOR P Standard Deviation: 12.75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EU P Standard Deviation: 10.92</a:t>
            </a:r>
          </a:p>
          <a:p>
            <a:pPr>
              <a:spcBef>
                <a:spcPts val="200"/>
              </a:spcBef>
            </a:pPr>
            <a:r>
              <a:rPr lang="en-US" sz="1800" dirty="0"/>
              <a:t>Confidence Level Stand Deviation: 15.18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67DAD-EC2C-494A-B9BE-A3D1B412168B}"/>
              </a:ext>
            </a:extLst>
          </p:cNvPr>
          <p:cNvSpPr txBox="1"/>
          <p:nvPr/>
        </p:nvSpPr>
        <p:spPr>
          <a:xfrm>
            <a:off x="39567" y="5933565"/>
            <a:ext cx="726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Had to retrain network from scratch to accommodate the new layer.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3E67B-314F-41B7-88F5-FBE4D8DA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0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D117-5194-4A60-9D1C-182CC25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300"/>
            <a:ext cx="10058400" cy="7429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Results: </a:t>
            </a:r>
            <a:r>
              <a:rPr lang="en-US" dirty="0" err="1"/>
              <a:t>DeepLab</a:t>
            </a:r>
            <a:r>
              <a:rPr lang="en-US" dirty="0"/>
              <a:t> w/ Added Layer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1B00BE-C75A-491A-B7AA-C8868072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74DEC-3297-40C1-AD4A-BA984DA5C889}"/>
              </a:ext>
            </a:extLst>
          </p:cNvPr>
          <p:cNvSpPr txBox="1">
            <a:spLocks/>
          </p:cNvSpPr>
          <p:nvPr/>
        </p:nvSpPr>
        <p:spPr>
          <a:xfrm>
            <a:off x="1543054" y="1091355"/>
            <a:ext cx="2747232" cy="400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en-US" sz="1800" b="1" u="sng" dirty="0"/>
              <a:t>500k STEPS: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CFA6539-63DB-47AC-82C1-BD016CD7C2FB}"/>
              </a:ext>
            </a:extLst>
          </p:cNvPr>
          <p:cNvSpPr txBox="1">
            <a:spLocks/>
          </p:cNvSpPr>
          <p:nvPr/>
        </p:nvSpPr>
        <p:spPr>
          <a:xfrm>
            <a:off x="4807045" y="1094289"/>
            <a:ext cx="2751995" cy="4182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en-US" sz="1800" b="1" u="sng" dirty="0"/>
              <a:t>750k STEPS: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41873FF-E3BA-4AE8-A375-6EEDB8845CFB}"/>
              </a:ext>
            </a:extLst>
          </p:cNvPr>
          <p:cNvSpPr txBox="1">
            <a:spLocks/>
          </p:cNvSpPr>
          <p:nvPr/>
        </p:nvSpPr>
        <p:spPr>
          <a:xfrm>
            <a:off x="8092165" y="1088428"/>
            <a:ext cx="2654864" cy="400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en-US" sz="1800" b="1" u="sng" dirty="0"/>
              <a:t>&gt; 800k STEPS: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F2951C-ADAB-4B6B-8356-298B5DABE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55" y="1484777"/>
            <a:ext cx="2670999" cy="2136799"/>
          </a:xfrm>
          <a:prstGeom prst="rect">
            <a:avLst/>
          </a:prstGeom>
        </p:spPr>
      </p:pic>
      <p:pic>
        <p:nvPicPr>
          <p:cNvPr id="18" name="Picture 17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EF6BF4F3-DEA6-436C-99D5-70312759E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54" y="3780163"/>
            <a:ext cx="2670999" cy="2136799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A4B499BD-EB56-492C-A43A-D337CD9A9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1450487"/>
            <a:ext cx="2654863" cy="2123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6D8D41-C5C8-4253-A987-EB7F07E20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01" y="3789724"/>
            <a:ext cx="2653428" cy="2122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4E80C-7120-4518-928D-13CA4CC79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3" y="1480444"/>
            <a:ext cx="2670999" cy="2136799"/>
          </a:xfrm>
          <a:prstGeom prst="rect">
            <a:avLst/>
          </a:prstGeom>
        </p:spPr>
      </p:pic>
      <p:pic>
        <p:nvPicPr>
          <p:cNvPr id="10" name="Picture 9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F004FE3C-8C4F-4FA4-A553-D27EC29359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83" y="3779133"/>
            <a:ext cx="2666668" cy="213333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587A2D-B394-420D-BBD0-1D3F3F9D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6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FBAB-F0C2-45B9-9EFA-1BAB9694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0313-3866-4158-A5C3-D9799F27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Instance aware segmentation &amp; </a:t>
            </a:r>
            <a:r>
              <a:rPr lang="en-US" sz="2200" dirty="0" err="1"/>
              <a:t>ResNets</a:t>
            </a:r>
            <a:r>
              <a:rPr lang="en-US" sz="2200" dirty="0"/>
              <a:t> allow for multi class training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Researched networks are designed for general segmentation properties (compared to pix2pix) decreasing pixel level segmentation accuracy but have fairly quick training.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FCIS: Implementation did not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 err="1"/>
              <a:t>DeepLab</a:t>
            </a:r>
            <a:r>
              <a:rPr lang="en-US" sz="2200" dirty="0"/>
              <a:t> (</a:t>
            </a:r>
            <a:r>
              <a:rPr lang="en-US" sz="2200" dirty="0" err="1"/>
              <a:t>ResNet</a:t>
            </a:r>
            <a:r>
              <a:rPr lang="en-US" sz="2200" dirty="0"/>
              <a:t>): With further resolution improvements can be a good candidate for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Allows for multi-class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Eliminates the need for post-processing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D6E9EF-336B-411C-B518-128106AD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2FB8B-0EB7-4D09-B64C-C2EBDD50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9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E6FE-BD84-48D7-A38C-E9ED9D81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Content Placeholder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5A1DE21-DD2C-4B86-847F-E4DE78D24F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17" y="1846263"/>
            <a:ext cx="4296003" cy="40227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F0CC2-7386-4D9D-9D34-405349138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45735"/>
            <a:ext cx="51892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Senior at University of Southern California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B.S. Computer Science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MSP Program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PRISM Project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BAA0A84-6C24-4D86-941F-B17233FB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3A2F7-54FC-40CC-8EA2-8DEE01A8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D4F3-8846-4E91-A341-196A7E49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F4B5-ACE3-47DA-8EE9-264D80E34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Further explore ways to improve </a:t>
            </a:r>
            <a:r>
              <a:rPr lang="en-US" sz="2200" dirty="0" err="1"/>
              <a:t>ResNets</a:t>
            </a: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Resolve scaling issues to improve output resolution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476F98-73FD-429C-A7B0-08DC1C7D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49A6D-221B-4665-9B7B-26B87F04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3E90-5FCF-44B8-93DF-9142A977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19FC-473C-44B1-A16A-72DE3088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Convolutional Deep Neural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Image Segmentation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Caffe, TensorFlow machine learning frameworks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 err="1"/>
              <a:t>MatLab</a:t>
            </a: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Research skills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Technical reading skills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Community support is important for non-commercial projects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F6122E-A8AD-434B-B412-0DCE58B2D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BEDDE-1432-4655-AA90-37135A67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D90-3B72-4CE1-B56D-AC0667DB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8FBD-D9ED-4BA1-B022-2D3EB6B9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Dr. Thomas Lu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Alex </a:t>
            </a:r>
            <a:r>
              <a:rPr lang="en-US" sz="2200" dirty="0" err="1"/>
              <a:t>Hyuen</a:t>
            </a: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 err="1"/>
              <a:t>Kyongsik</a:t>
            </a:r>
            <a:r>
              <a:rPr lang="en-US" sz="2200" dirty="0"/>
              <a:t> Yun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Fellow Interns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JPL Education Office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 MSP Program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E098F1-3BC6-4C93-9A32-C0B4FA57D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FBFB6-0199-4650-A456-1970D5A0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39B38-4B2F-4340-BEAA-7DA932A338E0}"/>
              </a:ext>
            </a:extLst>
          </p:cNvPr>
          <p:cNvSpPr txBox="1"/>
          <p:nvPr/>
        </p:nvSpPr>
        <p:spPr>
          <a:xfrm>
            <a:off x="0" y="18859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2A47D-FE04-4568-8867-6529D85C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4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201EA-A005-41D7-9562-B3B10CA8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77908-F8BF-4204-883E-FA9386F8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Project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Project Goals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Conclusions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Future 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Lessons Learned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Acknowledgements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12852F-DB8D-46E2-BE4A-89512F036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0E851-517A-4AEC-94EE-41321E80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3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9720-246E-4477-941C-D34C46E3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Project Overview</a:t>
            </a:r>
          </a:p>
        </p:txBody>
      </p:sp>
      <p:pic>
        <p:nvPicPr>
          <p:cNvPr id="8" name="Content Placeholder 7" descr="A plane flying in the sky&#10;&#10;Description generated with high confidence">
            <a:extLst>
              <a:ext uri="{FF2B5EF4-FFF2-40B4-BE49-F238E27FC236}">
                <a16:creationId xmlns:a16="http://schemas.microsoft.com/office/drawing/2014/main" id="{AAF38D70-98CE-4E46-A3CF-7701E63FC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10" y="2194560"/>
            <a:ext cx="2888853" cy="23110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E25CC2-BC75-4C87-B172-CC48B3CAB984}"/>
              </a:ext>
            </a:extLst>
          </p:cNvPr>
          <p:cNvSpPr txBox="1"/>
          <p:nvPr/>
        </p:nvSpPr>
        <p:spPr>
          <a:xfrm>
            <a:off x="1169709" y="1825226"/>
            <a:ext cx="288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3256B-46B2-40A0-BDFA-8FD936101377}"/>
              </a:ext>
            </a:extLst>
          </p:cNvPr>
          <p:cNvSpPr txBox="1"/>
          <p:nvPr/>
        </p:nvSpPr>
        <p:spPr>
          <a:xfrm>
            <a:off x="5029200" y="186559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 Segmentation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E6974-5216-491F-A10A-D93C67E05D45}"/>
              </a:ext>
            </a:extLst>
          </p:cNvPr>
          <p:cNvSpPr txBox="1"/>
          <p:nvPr/>
        </p:nvSpPr>
        <p:spPr>
          <a:xfrm>
            <a:off x="8301116" y="1825226"/>
            <a:ext cx="288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  <p:pic>
        <p:nvPicPr>
          <p:cNvPr id="10" name="Picture 9" descr="A picture containing aircraft, flying&#10;&#10;Description generated with high confidence">
            <a:extLst>
              <a:ext uri="{FF2B5EF4-FFF2-40B4-BE49-F238E27FC236}">
                <a16:creationId xmlns:a16="http://schemas.microsoft.com/office/drawing/2014/main" id="{212BC4F6-E066-4FBA-82FE-53C575B76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6" y="2194558"/>
            <a:ext cx="2888854" cy="23110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B7FBC5-A143-403F-9D07-75E130D59030}"/>
              </a:ext>
            </a:extLst>
          </p:cNvPr>
          <p:cNvSpPr/>
          <p:nvPr/>
        </p:nvSpPr>
        <p:spPr>
          <a:xfrm>
            <a:off x="5029200" y="2514600"/>
            <a:ext cx="2286000" cy="162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3997B-CF6D-49D7-B228-A8380BFD263F}"/>
              </a:ext>
            </a:extLst>
          </p:cNvPr>
          <p:cNvSpPr txBox="1"/>
          <p:nvPr/>
        </p:nvSpPr>
        <p:spPr>
          <a:xfrm>
            <a:off x="5029200" y="2715498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pix2pix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Instance aware segmentation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DeepLabv2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AA39D-F5BC-4A02-9051-2831C8661BAC}"/>
              </a:ext>
            </a:extLst>
          </p:cNvPr>
          <p:cNvSpPr/>
          <p:nvPr/>
        </p:nvSpPr>
        <p:spPr>
          <a:xfrm>
            <a:off x="4058563" y="3143250"/>
            <a:ext cx="970637" cy="240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3FD8F67-DFC1-4719-A2E1-5C22466571E1}"/>
              </a:ext>
            </a:extLst>
          </p:cNvPr>
          <p:cNvSpPr/>
          <p:nvPr/>
        </p:nvSpPr>
        <p:spPr>
          <a:xfrm>
            <a:off x="7331353" y="3147060"/>
            <a:ext cx="970637" cy="240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E29365-F238-49BC-8C53-2D6FF11A3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D12041-CC2A-468F-9CEE-6850CAD1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D1183-C5B7-49C1-9476-2E0AB3BF43F3}"/>
              </a:ext>
            </a:extLst>
          </p:cNvPr>
          <p:cNvSpPr txBox="1"/>
          <p:nvPr/>
        </p:nvSpPr>
        <p:spPr>
          <a:xfrm>
            <a:off x="1107717" y="50214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PRISM Goal</a:t>
            </a:r>
            <a:r>
              <a:rPr lang="en-US" dirty="0"/>
              <a:t>: Create a framework for pixel-perfect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482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2172-A06F-4420-B571-A090541E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0AA0-123A-469D-99A8-8F61835F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Come up with alternative approaches to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Improve accuracy of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PRISM currently uses generative networks (pix2pix) for segmentation task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50ADC5-1AD4-4C1C-AE74-FC34B2720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01756-DB90-478A-BED9-9A5F0666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17FB-9261-47C3-AAA3-B49E269B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Frameworks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291571-1FD6-47D5-B381-988698F2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10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D2A1A77-5EAA-478C-A209-1A09816FB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533" y="1792688"/>
            <a:ext cx="7794886" cy="4461201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75AFDC-9608-442D-8B39-FBD612BD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17FB-9261-47C3-AAA3-B49E269B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0028-BC84-43AF-B516-6F5EC580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1433"/>
            <a:ext cx="10058400" cy="47256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</a:t>
            </a:r>
            <a:r>
              <a:rPr lang="en-US" b="1" u="sng" dirty="0"/>
              <a:t>Instance Aware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Solves problem with conventional FCNs where convolution is translation invariant, the same image pixel receives the same responses (thus classification scores) irrespective to its relative position in the context.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Operates on region level, and the same pixel can have different semantics in different regions.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Tested network: FCIS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Converted dataset annotations using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C7A80-B9AB-4060-8C33-99425E01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3240049"/>
            <a:ext cx="11674764" cy="2535664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291571-1FD6-47D5-B381-988698F2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8E987-46B3-4381-8C63-42B25CB3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17FB-9261-47C3-AAA3-B49E269B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0028-BC84-43AF-B516-6F5EC580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617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</a:t>
            </a:r>
            <a:r>
              <a:rPr lang="en-US" b="1" u="sng" dirty="0"/>
              <a:t>Residual Network</a:t>
            </a:r>
            <a:r>
              <a:rPr lang="en-US" b="1" dirty="0"/>
              <a:t>: </a:t>
            </a:r>
            <a:r>
              <a:rPr lang="en-US" dirty="0"/>
              <a:t>Combines output of layer with the error of previous layers.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Stack of convolutional layers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Followed by 3 Fully-Connected layers.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First two layers are 4096 channels each.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Third layer has 1000-way classification (1 for each class).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layer is a soft-max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All hidden layers are equipped with rectification </a:t>
            </a:r>
            <a:r>
              <a:rPr lang="en-US" dirty="0" err="1"/>
              <a:t>ReLU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291571-1FD6-47D5-B381-988698F2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1F731-87C7-484E-AC0C-9A97CF5C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48" y="4342551"/>
            <a:ext cx="2378401" cy="1683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AA0A3-554F-4E26-96E7-6E16A524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88" y="4417164"/>
            <a:ext cx="3079413" cy="1613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80B81-53D9-4F0F-AF66-50A2D2C5FD58}"/>
              </a:ext>
            </a:extLst>
          </p:cNvPr>
          <p:cNvSpPr txBox="1"/>
          <p:nvPr/>
        </p:nvSpPr>
        <p:spPr>
          <a:xfrm>
            <a:off x="8248602" y="4639832"/>
            <a:ext cx="381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Use Residual functions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Identity is the error difference calculated by the residual function from layers above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B381E-3CE9-4816-88C0-03BC42E62E9E}"/>
              </a:ext>
            </a:extLst>
          </p:cNvPr>
          <p:cNvSpPr txBox="1"/>
          <p:nvPr/>
        </p:nvSpPr>
        <p:spPr>
          <a:xfrm>
            <a:off x="1438265" y="5997056"/>
            <a:ext cx="307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Regular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22A7-188F-41CF-8C0F-0B510496790D}"/>
              </a:ext>
            </a:extLst>
          </p:cNvPr>
          <p:cNvSpPr txBox="1"/>
          <p:nvPr/>
        </p:nvSpPr>
        <p:spPr>
          <a:xfrm>
            <a:off x="5122535" y="6000866"/>
            <a:ext cx="307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Residual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BA9EA4-6863-4AE3-92E9-B1A3736E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1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17FB-9261-47C3-AAA3-B49E269B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Residual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0028-BC84-43AF-B516-6F5EC580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520354"/>
            <a:ext cx="10058400" cy="14507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</a:t>
            </a:r>
            <a:r>
              <a:rPr lang="en-US" dirty="0" err="1"/>
              <a:t>Resnets</a:t>
            </a:r>
            <a:r>
              <a:rPr lang="en-US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Lower error as depth increases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Generalize better / Less overtraining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Prevent Exploding / Disappearing gradients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291571-1FD6-47D5-B381-988698F2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07500"/>
            <a:ext cx="2299854" cy="432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64E97-DEA7-4C61-9272-AC8ED258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47" y="1847788"/>
            <a:ext cx="7541239" cy="2422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79E5DD-54FA-4D1C-A08A-4C5E635F66AE}"/>
              </a:ext>
            </a:extLst>
          </p:cNvPr>
          <p:cNvSpPr txBox="1"/>
          <p:nvPr/>
        </p:nvSpPr>
        <p:spPr>
          <a:xfrm>
            <a:off x="8804635" y="1885495"/>
            <a:ext cx="197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Bold – Training Err</a:t>
            </a:r>
          </a:p>
          <a:p>
            <a:r>
              <a:rPr lang="en-US" dirty="0"/>
              <a:t>Thin – Testing 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6759-E639-4442-BB27-B678D96A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C3F-8D54-4EDD-AF49-9F15D05837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495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2299</TotalTime>
  <Words>873</Words>
  <Application>Microsoft Office PowerPoint</Application>
  <PresentationFormat>Widescreen</PresentationFormat>
  <Paragraphs>184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Retrospect</vt:lpstr>
      <vt:lpstr>Image Segmentation for the PRISM Project</vt:lpstr>
      <vt:lpstr>Introduction</vt:lpstr>
      <vt:lpstr>Outline</vt:lpstr>
      <vt:lpstr>PRISM Project Overview</vt:lpstr>
      <vt:lpstr>Project Goals</vt:lpstr>
      <vt:lpstr>Overview of Frameworks</vt:lpstr>
      <vt:lpstr>Overview of Frameworks</vt:lpstr>
      <vt:lpstr>Overview of Frameworks</vt:lpstr>
      <vt:lpstr>Motivation for Residual Layers</vt:lpstr>
      <vt:lpstr>Results: FCIS</vt:lpstr>
      <vt:lpstr>Results: FCIS model replication</vt:lpstr>
      <vt:lpstr>Results: FCIS model replication w/ reduced number of classes</vt:lpstr>
      <vt:lpstr>Results: FCIS w/ PRISM for 1000 epochs</vt:lpstr>
      <vt:lpstr>Results: DeepLab</vt:lpstr>
      <vt:lpstr>Results: DeepLab</vt:lpstr>
      <vt:lpstr>Results: DeepLab w/ Added Layer</vt:lpstr>
      <vt:lpstr>Results: DeepLab w/ Added Layer</vt:lpstr>
      <vt:lpstr>Results: DeepLab w/ Added Layer</vt:lpstr>
      <vt:lpstr>Conclusions</vt:lpstr>
      <vt:lpstr>Future Works</vt:lpstr>
      <vt:lpstr>Lessons Leaned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Trajkovski</dc:creator>
  <cp:lastModifiedBy>Nick Trajkovski</cp:lastModifiedBy>
  <cp:revision>41</cp:revision>
  <dcterms:created xsi:type="dcterms:W3CDTF">2018-03-21T14:33:42Z</dcterms:created>
  <dcterms:modified xsi:type="dcterms:W3CDTF">2018-03-23T04:53:27Z</dcterms:modified>
</cp:coreProperties>
</file>